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9" r:id="rId1"/>
  </p:sldMasterIdLst>
  <p:sldIdLst>
    <p:sldId id="278" r:id="rId2"/>
    <p:sldId id="277" r:id="rId3"/>
    <p:sldId id="275"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6405"/>
  </p:normalViewPr>
  <p:slideViewPr>
    <p:cSldViewPr snapToGrid="0" snapToObjects="1">
      <p:cViewPr varScale="1">
        <p:scale>
          <a:sx n="126" d="100"/>
          <a:sy n="126" d="100"/>
        </p:scale>
        <p:origin x="58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34830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67391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83680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0496072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686194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72908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85733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991647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7527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04404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11/16/20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12549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7495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11/16/20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30624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8554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7783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7950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11/16/20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14501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11/16/20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940625086"/>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DAF77-A13F-CD4F-98FF-1981C8C1D173}"/>
              </a:ext>
            </a:extLst>
          </p:cNvPr>
          <p:cNvSpPr>
            <a:spLocks noGrp="1"/>
          </p:cNvSpPr>
          <p:nvPr>
            <p:ph type="title"/>
          </p:nvPr>
        </p:nvSpPr>
        <p:spPr/>
        <p:txBody>
          <a:bodyPr/>
          <a:lstStyle/>
          <a:p>
            <a:r>
              <a:rPr lang="en-US" dirty="0"/>
              <a:t>DEVELOPING A SAFETY PLAN</a:t>
            </a:r>
          </a:p>
        </p:txBody>
      </p:sp>
      <p:sp>
        <p:nvSpPr>
          <p:cNvPr id="3" name="Content Placeholder 2">
            <a:extLst>
              <a:ext uri="{FF2B5EF4-FFF2-40B4-BE49-F238E27FC236}">
                <a16:creationId xmlns:a16="http://schemas.microsoft.com/office/drawing/2014/main" id="{FA6384C8-FFB7-584F-BD1A-67321E69ACDF}"/>
              </a:ext>
            </a:extLst>
          </p:cNvPr>
          <p:cNvSpPr>
            <a:spLocks noGrp="1"/>
          </p:cNvSpPr>
          <p:nvPr>
            <p:ph idx="1"/>
          </p:nvPr>
        </p:nvSpPr>
        <p:spPr/>
        <p:txBody>
          <a:bodyPr/>
          <a:lstStyle/>
          <a:p>
            <a:r>
              <a:rPr lang="en-US" dirty="0"/>
              <a:t>STARTING FROM SCRATCH IS HARD, BUT IMPORTANT, WORK </a:t>
            </a:r>
          </a:p>
          <a:p>
            <a:r>
              <a:rPr lang="en-US" dirty="0"/>
              <a:t>IT IS ESPECIALLY HARD IF YOU ARE NEW TO THE POSITION. YOU MAY NOT HAVE ACCESS TO A PREVIOUS SAFETY PLAN FOR REFERENCE</a:t>
            </a:r>
          </a:p>
          <a:p>
            <a:r>
              <a:rPr lang="en-US" dirty="0"/>
              <a:t>I AM GOING TO PRESENT LITTLE LEAGUE’S REQUIREMENTS FOR A LEAGUE SAFETY PLAN. BY ADDRESSING THESE, YOU COME UP WITH A COMPREHENSIVE SAFETY PLAN THAT FITS YOUR LEAGUE</a:t>
            </a:r>
          </a:p>
          <a:p>
            <a:r>
              <a:rPr lang="en-US" dirty="0"/>
              <a:t>I WILL OFFER A MODEL SAFETY PLAN SET UP SO YOU CAN MODIFY IT TO MATCH YOUR LEAGUE</a:t>
            </a:r>
          </a:p>
          <a:p>
            <a:r>
              <a:rPr lang="en-US" dirty="0"/>
              <a:t>LITTLE LEAGUE HAS NOT PUBLISHED THE SAFETY PLAN REQUIREMENTS FOR 2021, THEY WILL COME OUT IN EARLY DECEMBER</a:t>
            </a:r>
          </a:p>
        </p:txBody>
      </p:sp>
    </p:spTree>
    <p:extLst>
      <p:ext uri="{BB962C8B-B14F-4D97-AF65-F5344CB8AC3E}">
        <p14:creationId xmlns:p14="http://schemas.microsoft.com/office/powerpoint/2010/main" val="2602056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1BB82-D9FB-344E-AE3C-4FB3F3374937}"/>
              </a:ext>
            </a:extLst>
          </p:cNvPr>
          <p:cNvSpPr>
            <a:spLocks noGrp="1"/>
          </p:cNvSpPr>
          <p:nvPr>
            <p:ph type="title"/>
          </p:nvPr>
        </p:nvSpPr>
        <p:spPr/>
        <p:txBody>
          <a:bodyPr/>
          <a:lstStyle/>
          <a:p>
            <a:r>
              <a:rPr lang="en-US" dirty="0"/>
              <a:t>#6 FIRST AID/SAFETY AWARENESS</a:t>
            </a:r>
          </a:p>
        </p:txBody>
      </p:sp>
      <p:sp>
        <p:nvSpPr>
          <p:cNvPr id="3" name="Content Placeholder 2">
            <a:extLst>
              <a:ext uri="{FF2B5EF4-FFF2-40B4-BE49-F238E27FC236}">
                <a16:creationId xmlns:a16="http://schemas.microsoft.com/office/drawing/2014/main" id="{09873C1B-E1B9-3140-91B1-919C300661AE}"/>
              </a:ext>
            </a:extLst>
          </p:cNvPr>
          <p:cNvSpPr>
            <a:spLocks noGrp="1"/>
          </p:cNvSpPr>
          <p:nvPr>
            <p:ph idx="1"/>
          </p:nvPr>
        </p:nvSpPr>
        <p:spPr/>
        <p:txBody>
          <a:bodyPr/>
          <a:lstStyle/>
          <a:p>
            <a:r>
              <a:rPr lang="en-US" dirty="0"/>
              <a:t>ONE COACH OR MANAGER FROM EACH TEAM MUST ATTEND A QUALIFIED FIRST AID/SAFETY AWARENESS TRAINING EACH YEAR</a:t>
            </a:r>
          </a:p>
          <a:p>
            <a:r>
              <a:rPr lang="en-US" dirty="0"/>
              <a:t>HAVING ATTENDED, THE COACH IS QUALIFIED FOR THIS SEASON AND THE NEXT TWO SEASONS. THIS IS TRACKED ON THE CA DISTRICT 33 WEBSITE. ONLY CA DISTRICT 33 APPROVED CLINICS WILL BE COUNTED</a:t>
            </a:r>
          </a:p>
          <a:p>
            <a:r>
              <a:rPr lang="en-US" dirty="0"/>
              <a:t>YOUR SAFETY MANUAL MUST LIST TWO FIRST AID/SAFETY AWARENESS CLINIC DATES FOR THE UPCOMING SEASON</a:t>
            </a:r>
          </a:p>
          <a:p>
            <a:r>
              <a:rPr lang="en-US" dirty="0"/>
              <a:t>WITH ADVANCE CA DISTRICT 33 APPROVAL, LEAGUES MAY HOST FIRST AID CLINICS FOR THEIR LEAGUE AND OTHER LEAGUES IN THE DISTRICT. PARTICIPANTS MUST HAVE PASSED BACKGROUND CHECKS AND BE REGISTERED WITH LL VIA THE DATA CENTER</a:t>
            </a:r>
          </a:p>
          <a:p>
            <a:endParaRPr lang="en-US" dirty="0"/>
          </a:p>
        </p:txBody>
      </p:sp>
    </p:spTree>
    <p:extLst>
      <p:ext uri="{BB962C8B-B14F-4D97-AF65-F5344CB8AC3E}">
        <p14:creationId xmlns:p14="http://schemas.microsoft.com/office/powerpoint/2010/main" val="2733692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DB49F-69E3-3647-87FB-8932FA47601D}"/>
              </a:ext>
            </a:extLst>
          </p:cNvPr>
          <p:cNvSpPr>
            <a:spLocks noGrp="1"/>
          </p:cNvSpPr>
          <p:nvPr>
            <p:ph type="title"/>
          </p:nvPr>
        </p:nvSpPr>
        <p:spPr/>
        <p:txBody>
          <a:bodyPr/>
          <a:lstStyle/>
          <a:p>
            <a:r>
              <a:rPr lang="en-US" dirty="0"/>
              <a:t>#7 CHECK FIELD CONDITIONS</a:t>
            </a:r>
          </a:p>
        </p:txBody>
      </p:sp>
      <p:sp>
        <p:nvSpPr>
          <p:cNvPr id="3" name="Content Placeholder 2">
            <a:extLst>
              <a:ext uri="{FF2B5EF4-FFF2-40B4-BE49-F238E27FC236}">
                <a16:creationId xmlns:a16="http://schemas.microsoft.com/office/drawing/2014/main" id="{AA83A9F0-A678-694A-9D12-289881C5FBC2}"/>
              </a:ext>
            </a:extLst>
          </p:cNvPr>
          <p:cNvSpPr>
            <a:spLocks noGrp="1"/>
          </p:cNvSpPr>
          <p:nvPr>
            <p:ph idx="1"/>
          </p:nvPr>
        </p:nvSpPr>
        <p:spPr/>
        <p:txBody>
          <a:bodyPr/>
          <a:lstStyle/>
          <a:p>
            <a:r>
              <a:rPr lang="en-US" dirty="0"/>
              <a:t>COACHES AND UMMPIRES ARE REQUIRED TO WALK THE FIELD PRIOR TO GAMES TO ENSURE THE FIELD IS IN PLAYABLE CONDITION</a:t>
            </a:r>
          </a:p>
          <a:p>
            <a:r>
              <a:rPr lang="en-US" dirty="0"/>
              <a:t>ANY ANOMOLIES SHOULD BE ADDRESSED</a:t>
            </a:r>
          </a:p>
          <a:p>
            <a:r>
              <a:rPr lang="en-US" dirty="0"/>
              <a:t>COMMON SENSE PREVAILS- ANY BROKEN GLASS, HOLES, SLICK AREAS?</a:t>
            </a:r>
          </a:p>
          <a:p>
            <a:r>
              <a:rPr lang="en-US" dirty="0"/>
              <a:t>IDENTIFY WHO IS MOST RESPONSIBLE- FOR EXAMPLE: HOME TEAM PREPS INFIELD, VISITING TEAM CHECKS THE OUTFIELD. </a:t>
            </a:r>
          </a:p>
          <a:p>
            <a:r>
              <a:rPr lang="en-US" dirty="0"/>
              <a:t>UMPIRES, ESPECIALLY FOR THE FIRST GAME, SHOULD WALK THE FIELD UNLESS INFORMED IT WAS DONE BY COACHES</a:t>
            </a:r>
          </a:p>
        </p:txBody>
      </p:sp>
    </p:spTree>
    <p:extLst>
      <p:ext uri="{BB962C8B-B14F-4D97-AF65-F5344CB8AC3E}">
        <p14:creationId xmlns:p14="http://schemas.microsoft.com/office/powerpoint/2010/main" val="3995726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F3032-0D14-E640-9B6C-BE8BE6CA0EE6}"/>
              </a:ext>
            </a:extLst>
          </p:cNvPr>
          <p:cNvSpPr>
            <a:spLocks noGrp="1"/>
          </p:cNvSpPr>
          <p:nvPr>
            <p:ph type="title"/>
          </p:nvPr>
        </p:nvSpPr>
        <p:spPr/>
        <p:txBody>
          <a:bodyPr/>
          <a:lstStyle/>
          <a:p>
            <a:r>
              <a:rPr lang="en-US" dirty="0"/>
              <a:t>#8 FACILITY SURVEY</a:t>
            </a:r>
          </a:p>
        </p:txBody>
      </p:sp>
      <p:sp>
        <p:nvSpPr>
          <p:cNvPr id="3" name="Content Placeholder 2">
            <a:extLst>
              <a:ext uri="{FF2B5EF4-FFF2-40B4-BE49-F238E27FC236}">
                <a16:creationId xmlns:a16="http://schemas.microsoft.com/office/drawing/2014/main" id="{ED9D00F6-ECFF-164C-896D-482ACC18BA77}"/>
              </a:ext>
            </a:extLst>
          </p:cNvPr>
          <p:cNvSpPr>
            <a:spLocks noGrp="1"/>
          </p:cNvSpPr>
          <p:nvPr>
            <p:ph idx="1"/>
          </p:nvPr>
        </p:nvSpPr>
        <p:spPr/>
        <p:txBody>
          <a:bodyPr/>
          <a:lstStyle/>
          <a:p>
            <a:r>
              <a:rPr lang="en-US" dirty="0"/>
              <a:t>IN ORDER FOR THE LEAGUE SAFETY PLAN TO BE APPROVED, A FACILITY SURVEY MUST BE COMPLETED FOR THE CURRENT YEAR</a:t>
            </a:r>
          </a:p>
          <a:p>
            <a:r>
              <a:rPr lang="en-US" dirty="0"/>
              <a:t>THIS IS BUILT INTO THE LEAGUE SAFETY PLAN SUBMISSION. YOU CAN SEE THE DATA FROM THE PREVIOUS YEAR AS YOU UPDATE IT FOR THIS SEASON. </a:t>
            </a:r>
          </a:p>
          <a:p>
            <a:r>
              <a:rPr lang="en-US" dirty="0"/>
              <a:t>YOU CAN PRINT A FACILITY SURVEY TO WORK FROM IF YOU NEED TO VERIFY ANY DETAILS PREVIOUSLY LISTED</a:t>
            </a:r>
          </a:p>
          <a:p>
            <a:r>
              <a:rPr lang="en-US" dirty="0"/>
              <a:t>THE FACILITY SURVEY CAN ONLY BE COMPLETED ONLINE VIA THE DATA CENTER</a:t>
            </a:r>
          </a:p>
        </p:txBody>
      </p:sp>
    </p:spTree>
    <p:extLst>
      <p:ext uri="{BB962C8B-B14F-4D97-AF65-F5344CB8AC3E}">
        <p14:creationId xmlns:p14="http://schemas.microsoft.com/office/powerpoint/2010/main" val="2024453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4ECCB-5C3E-7846-96F9-C6A01296E555}"/>
              </a:ext>
            </a:extLst>
          </p:cNvPr>
          <p:cNvSpPr>
            <a:spLocks noGrp="1"/>
          </p:cNvSpPr>
          <p:nvPr>
            <p:ph type="title"/>
          </p:nvPr>
        </p:nvSpPr>
        <p:spPr/>
        <p:txBody>
          <a:bodyPr/>
          <a:lstStyle/>
          <a:p>
            <a:r>
              <a:rPr lang="en-US" dirty="0"/>
              <a:t>#9 CONCESSION STAND SAFETY</a:t>
            </a:r>
          </a:p>
        </p:txBody>
      </p:sp>
      <p:sp>
        <p:nvSpPr>
          <p:cNvPr id="3" name="Content Placeholder 2">
            <a:extLst>
              <a:ext uri="{FF2B5EF4-FFF2-40B4-BE49-F238E27FC236}">
                <a16:creationId xmlns:a16="http://schemas.microsoft.com/office/drawing/2014/main" id="{4538EBB1-2578-EC47-84B5-3B6DBAFC1D99}"/>
              </a:ext>
            </a:extLst>
          </p:cNvPr>
          <p:cNvSpPr>
            <a:spLocks noGrp="1"/>
          </p:cNvSpPr>
          <p:nvPr>
            <p:ph idx="1"/>
          </p:nvPr>
        </p:nvSpPr>
        <p:spPr/>
        <p:txBody>
          <a:bodyPr/>
          <a:lstStyle/>
          <a:p>
            <a:r>
              <a:rPr lang="en-US" dirty="0"/>
              <a:t>WRITTEN PROCEDURES REGARDING WHO MAY WORK IN THE CONCESSION STAND- AGE MINIMUMS, FOOD PREP TRAINING…</a:t>
            </a:r>
          </a:p>
          <a:p>
            <a:r>
              <a:rPr lang="en-US" dirty="0"/>
              <a:t>SIGNS/POSTERS AND TRAINING IN FOOD PREP SAFETY ARE REQUIRED</a:t>
            </a:r>
          </a:p>
          <a:p>
            <a:r>
              <a:rPr lang="en-US" dirty="0"/>
              <a:t>SAFETY PROCEDURES IN THE LEAGUE SAFETY MANUAL</a:t>
            </a:r>
          </a:p>
          <a:p>
            <a:r>
              <a:rPr lang="en-US" dirty="0"/>
              <a:t>TRAINING SHOULD COVER USE, CARE AND INSPECTION OF EQUIPMENT</a:t>
            </a:r>
          </a:p>
        </p:txBody>
      </p:sp>
    </p:spTree>
    <p:extLst>
      <p:ext uri="{BB962C8B-B14F-4D97-AF65-F5344CB8AC3E}">
        <p14:creationId xmlns:p14="http://schemas.microsoft.com/office/powerpoint/2010/main" val="3100062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2A6BB-3F27-324F-8616-694FA3CAE719}"/>
              </a:ext>
            </a:extLst>
          </p:cNvPr>
          <p:cNvSpPr>
            <a:spLocks noGrp="1"/>
          </p:cNvSpPr>
          <p:nvPr>
            <p:ph type="title"/>
          </p:nvPr>
        </p:nvSpPr>
        <p:spPr/>
        <p:txBody>
          <a:bodyPr/>
          <a:lstStyle/>
          <a:p>
            <a:r>
              <a:rPr lang="en-US" dirty="0"/>
              <a:t>#10 EQUIPMENT CHECK</a:t>
            </a:r>
          </a:p>
        </p:txBody>
      </p:sp>
      <p:sp>
        <p:nvSpPr>
          <p:cNvPr id="3" name="Content Placeholder 2">
            <a:extLst>
              <a:ext uri="{FF2B5EF4-FFF2-40B4-BE49-F238E27FC236}">
                <a16:creationId xmlns:a16="http://schemas.microsoft.com/office/drawing/2014/main" id="{4F694757-67F5-CA49-BA53-4A5981FAB3EF}"/>
              </a:ext>
            </a:extLst>
          </p:cNvPr>
          <p:cNvSpPr>
            <a:spLocks noGrp="1"/>
          </p:cNvSpPr>
          <p:nvPr>
            <p:ph idx="1"/>
          </p:nvPr>
        </p:nvSpPr>
        <p:spPr/>
        <p:txBody>
          <a:bodyPr/>
          <a:lstStyle/>
          <a:p>
            <a:r>
              <a:rPr lang="en-US" dirty="0"/>
              <a:t>MANAGER AND COACHES RESPONSIBLE FOR CHECKING PLAYING EQUIPMENT- BATS, HELMETS, CATCHER’S GEAR BEFORE EACH USE</a:t>
            </a:r>
          </a:p>
          <a:p>
            <a:r>
              <a:rPr lang="en-US" dirty="0"/>
              <a:t>DEFECTIVE EQUIPMENT TO BE REPAIRED OR REPLACED</a:t>
            </a:r>
          </a:p>
          <a:p>
            <a:r>
              <a:rPr lang="en-US" dirty="0"/>
              <a:t>UMPIRES MAY CHECK THE SAME EQUIPMENT, BUT IT WILL BE REMOVED FROM PLAY IF DEFECTIVE</a:t>
            </a:r>
          </a:p>
          <a:p>
            <a:r>
              <a:rPr lang="en-US" dirty="0"/>
              <a:t>ONLY LITTLE LEAGUE APPROVED BATS (CURRENT YEAR) MAY BE USED FOR GAMES OR TOURNAMENTS</a:t>
            </a:r>
          </a:p>
          <a:p>
            <a:r>
              <a:rPr lang="en-US" dirty="0"/>
              <a:t>IRREPAIRABLE EQUIPMENT SHOULD BE DESTROYED SO IT DOES NOT SHOW UP AGSIN WITH SOMEONE ELSE</a:t>
            </a:r>
          </a:p>
        </p:txBody>
      </p:sp>
    </p:spTree>
    <p:extLst>
      <p:ext uri="{BB962C8B-B14F-4D97-AF65-F5344CB8AC3E}">
        <p14:creationId xmlns:p14="http://schemas.microsoft.com/office/powerpoint/2010/main" val="2504823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C8029-3994-DD44-87CE-5B591E5D3060}"/>
              </a:ext>
            </a:extLst>
          </p:cNvPr>
          <p:cNvSpPr>
            <a:spLocks noGrp="1"/>
          </p:cNvSpPr>
          <p:nvPr>
            <p:ph type="title"/>
          </p:nvPr>
        </p:nvSpPr>
        <p:spPr/>
        <p:txBody>
          <a:bodyPr/>
          <a:lstStyle/>
          <a:p>
            <a:r>
              <a:rPr lang="en-US" dirty="0"/>
              <a:t>#11 ACCIDENT REPORTING</a:t>
            </a:r>
          </a:p>
        </p:txBody>
      </p:sp>
      <p:sp>
        <p:nvSpPr>
          <p:cNvPr id="3" name="Content Placeholder 2">
            <a:extLst>
              <a:ext uri="{FF2B5EF4-FFF2-40B4-BE49-F238E27FC236}">
                <a16:creationId xmlns:a16="http://schemas.microsoft.com/office/drawing/2014/main" id="{9C2661E4-4D2C-D94A-A695-E73004784880}"/>
              </a:ext>
            </a:extLst>
          </p:cNvPr>
          <p:cNvSpPr>
            <a:spLocks noGrp="1"/>
          </p:cNvSpPr>
          <p:nvPr>
            <p:ph idx="1"/>
          </p:nvPr>
        </p:nvSpPr>
        <p:spPr/>
        <p:txBody>
          <a:bodyPr/>
          <a:lstStyle/>
          <a:p>
            <a:r>
              <a:rPr lang="en-US" dirty="0"/>
              <a:t>ACCIDENTS TO BE REPORTED TO THE LEAGUE SAFETY OFFICER OR PRESIDENT WITHIN 24-48 HOURS</a:t>
            </a:r>
          </a:p>
          <a:p>
            <a:r>
              <a:rPr lang="en-US" dirty="0"/>
              <a:t>INJURY TRACKING REPORT INITIATED</a:t>
            </a:r>
          </a:p>
          <a:p>
            <a:r>
              <a:rPr lang="en-US" dirty="0"/>
              <a:t>IF MEDICAL ATTENTION IS WARRANTED, AN ACCIDENT CLAIM FORM IS TO BE WRITTEN</a:t>
            </a:r>
          </a:p>
          <a:p>
            <a:r>
              <a:rPr lang="en-US" dirty="0"/>
              <a:t>STARTED BY THE MANAGER/COACH WITH FIRSTHAND KNOWLEDGE OF THE INJURY. SAFETY OFFICER REVIEWS, PARENTS COMPLETE THEIR PART OF THE ACCIDENT CLAIM FORM</a:t>
            </a:r>
          </a:p>
          <a:p>
            <a:r>
              <a:rPr lang="en-US" dirty="0"/>
              <a:t>YOUR LEAGUE SHOULD TAKE RESPONSIBILITY FOR MAILING THE CLAIM FORM AFTER MAKING A COPY FOR THE LEAGUE AND PARENTS</a:t>
            </a:r>
          </a:p>
          <a:p>
            <a:r>
              <a:rPr lang="en-US" dirty="0"/>
              <a:t>ESTABLISHING A CLAIM IS IMPORTANT FOR THE INDIVIDUAL</a:t>
            </a:r>
          </a:p>
        </p:txBody>
      </p:sp>
    </p:spTree>
    <p:extLst>
      <p:ext uri="{BB962C8B-B14F-4D97-AF65-F5344CB8AC3E}">
        <p14:creationId xmlns:p14="http://schemas.microsoft.com/office/powerpoint/2010/main" val="4130926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FE5CC-E91F-9B4B-AF32-D29ACF896EF6}"/>
              </a:ext>
            </a:extLst>
          </p:cNvPr>
          <p:cNvSpPr>
            <a:spLocks noGrp="1"/>
          </p:cNvSpPr>
          <p:nvPr>
            <p:ph type="title"/>
          </p:nvPr>
        </p:nvSpPr>
        <p:spPr/>
        <p:txBody>
          <a:bodyPr/>
          <a:lstStyle/>
          <a:p>
            <a:r>
              <a:rPr lang="en-US" dirty="0"/>
              <a:t>#12 FIRST AID KITS </a:t>
            </a:r>
          </a:p>
        </p:txBody>
      </p:sp>
      <p:sp>
        <p:nvSpPr>
          <p:cNvPr id="3" name="Content Placeholder 2">
            <a:extLst>
              <a:ext uri="{FF2B5EF4-FFF2-40B4-BE49-F238E27FC236}">
                <a16:creationId xmlns:a16="http://schemas.microsoft.com/office/drawing/2014/main" id="{FBFB55F1-87E2-944D-9221-09AEFBA8F1D4}"/>
              </a:ext>
            </a:extLst>
          </p:cNvPr>
          <p:cNvSpPr>
            <a:spLocks noGrp="1"/>
          </p:cNvSpPr>
          <p:nvPr>
            <p:ph idx="1"/>
          </p:nvPr>
        </p:nvSpPr>
        <p:spPr/>
        <p:txBody>
          <a:bodyPr/>
          <a:lstStyle/>
          <a:p>
            <a:r>
              <a:rPr lang="en-US" dirty="0"/>
              <a:t>FIRST AID KITS ARE REQUIRED TO BE AT EVERY GAME AND PRACTICE</a:t>
            </a:r>
          </a:p>
          <a:p>
            <a:r>
              <a:rPr lang="en-US" dirty="0"/>
              <a:t>THEY SHOULD REMAIN WITH THE TEAM EQUIPMENT BAG, NOT A COACH OR MANAGER (WHO MAY BE ABSENT)</a:t>
            </a:r>
          </a:p>
          <a:p>
            <a:r>
              <a:rPr lang="en-US" dirty="0"/>
              <a:t>THIS REQUIREMENT MUST BE NOTED IN YOUR LEAGUE SAFETY PLAN</a:t>
            </a:r>
          </a:p>
          <a:p>
            <a:r>
              <a:rPr lang="en-US" dirty="0"/>
              <a:t>TEAM FIRST AID KITS ARE REQUIRED FOR TOURNAMENTS, EVERY DIVISION</a:t>
            </a:r>
          </a:p>
        </p:txBody>
      </p:sp>
    </p:spTree>
    <p:extLst>
      <p:ext uri="{BB962C8B-B14F-4D97-AF65-F5344CB8AC3E}">
        <p14:creationId xmlns:p14="http://schemas.microsoft.com/office/powerpoint/2010/main" val="3497168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7D29E-3AD4-8542-AED3-057494CA02F9}"/>
              </a:ext>
            </a:extLst>
          </p:cNvPr>
          <p:cNvSpPr>
            <a:spLocks noGrp="1"/>
          </p:cNvSpPr>
          <p:nvPr>
            <p:ph type="title"/>
          </p:nvPr>
        </p:nvSpPr>
        <p:spPr/>
        <p:txBody>
          <a:bodyPr/>
          <a:lstStyle/>
          <a:p>
            <a:r>
              <a:rPr lang="en-US" dirty="0"/>
              <a:t>#13 ENFORCE LITTLE LEAGUE RULES</a:t>
            </a:r>
          </a:p>
        </p:txBody>
      </p:sp>
      <p:sp>
        <p:nvSpPr>
          <p:cNvPr id="3" name="Content Placeholder 2">
            <a:extLst>
              <a:ext uri="{FF2B5EF4-FFF2-40B4-BE49-F238E27FC236}">
                <a16:creationId xmlns:a16="http://schemas.microsoft.com/office/drawing/2014/main" id="{C10EACD0-452B-8E44-92AD-F390ADDC6F69}"/>
              </a:ext>
            </a:extLst>
          </p:cNvPr>
          <p:cNvSpPr>
            <a:spLocks noGrp="1"/>
          </p:cNvSpPr>
          <p:nvPr>
            <p:ph idx="1"/>
          </p:nvPr>
        </p:nvSpPr>
        <p:spPr/>
        <p:txBody>
          <a:bodyPr/>
          <a:lstStyle/>
          <a:p>
            <a:r>
              <a:rPr lang="en-US" dirty="0"/>
              <a:t>LITTLE LEAGUE RULES EXIST FOR THE SAFETYOF THE PLAYERS, COACHES AND BYSTANDERS (FANS)</a:t>
            </a:r>
          </a:p>
          <a:p>
            <a:r>
              <a:rPr lang="en-US" dirty="0"/>
              <a:t>PLAYERS, CATCHERS INCLUDED, NEED TO HAVE THE APPROPRIATE SAFETY EQUIPMENT, INCLUDING ATHLETIC CUPS</a:t>
            </a:r>
          </a:p>
          <a:p>
            <a:r>
              <a:rPr lang="en-US" dirty="0"/>
              <a:t>COACHES AND MANAGERS NEED TO ENFORCE SAFETY RULES AT PRACTICES AS WELL AS GAMES</a:t>
            </a:r>
          </a:p>
          <a:p>
            <a:r>
              <a:rPr lang="en-US" dirty="0"/>
              <a:t>COACHES AND MANAGERS ARE EXPECTED TO FOLLOW THE “COACHES CODE OF CONDUCT” WHICH IS PART OF YOUR LEAGUE SAFETY PLAN</a:t>
            </a:r>
          </a:p>
          <a:p>
            <a:r>
              <a:rPr lang="en-US" dirty="0"/>
              <a:t>RULE 3.09 ADULTS ARE NOT ALLOWED TO CATCH/WARM UP PITCHERS INCLUDING DURING BATTING PRACTICE</a:t>
            </a:r>
          </a:p>
        </p:txBody>
      </p:sp>
    </p:spTree>
    <p:extLst>
      <p:ext uri="{BB962C8B-B14F-4D97-AF65-F5344CB8AC3E}">
        <p14:creationId xmlns:p14="http://schemas.microsoft.com/office/powerpoint/2010/main" val="3905499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D754-2C52-714C-B9CE-AB53AC09411E}"/>
              </a:ext>
            </a:extLst>
          </p:cNvPr>
          <p:cNvSpPr>
            <a:spLocks noGrp="1"/>
          </p:cNvSpPr>
          <p:nvPr>
            <p:ph type="title"/>
          </p:nvPr>
        </p:nvSpPr>
        <p:spPr/>
        <p:txBody>
          <a:bodyPr/>
          <a:lstStyle/>
          <a:p>
            <a:r>
              <a:rPr lang="en-US" dirty="0"/>
              <a:t>#14 PLAYER AND COACH DATA</a:t>
            </a:r>
          </a:p>
        </p:txBody>
      </p:sp>
      <p:sp>
        <p:nvSpPr>
          <p:cNvPr id="3" name="Content Placeholder 2">
            <a:extLst>
              <a:ext uri="{FF2B5EF4-FFF2-40B4-BE49-F238E27FC236}">
                <a16:creationId xmlns:a16="http://schemas.microsoft.com/office/drawing/2014/main" id="{646F691E-4788-A842-96FE-1752C387A8A7}"/>
              </a:ext>
            </a:extLst>
          </p:cNvPr>
          <p:cNvSpPr>
            <a:spLocks noGrp="1"/>
          </p:cNvSpPr>
          <p:nvPr>
            <p:ph idx="1"/>
          </p:nvPr>
        </p:nvSpPr>
        <p:spPr/>
        <p:txBody>
          <a:bodyPr/>
          <a:lstStyle/>
          <a:p>
            <a:r>
              <a:rPr lang="en-US" dirty="0"/>
              <a:t>REGISTERED PLAYERS AND COACHES AND MANAGERS WHO HAVE BEEN BACKGROUND CHECKED ARE TO BE SUBMITTED TO THE DATA CENTER FOR YOUR LEAGUE</a:t>
            </a:r>
          </a:p>
          <a:p>
            <a:r>
              <a:rPr lang="en-US" dirty="0"/>
              <a:t>IN THE EVENT OF AN INJURY, THIS LIST WILL BE REVIEWED BY LL TO MAKE SURE THE INJURED INDIVIDUAL IS LISTED AND THUS, COVERED, BY LL INSURANCE</a:t>
            </a:r>
          </a:p>
          <a:p>
            <a:r>
              <a:rPr lang="en-US" dirty="0"/>
              <a:t>INDIVIDUALS NOT LISTED IN THE DATA CENTER AS HAVING A ROLE IN YOUR LEAGUE MAY NOT BE COVERED IN THE EVENT OF AN INJURY- THE LIABILITY MAY FALL TO YOUR LEAGUE, WHICH COULD DEVASTATE YOUR BUDGET</a:t>
            </a:r>
          </a:p>
          <a:p>
            <a:r>
              <a:rPr lang="en-US" dirty="0"/>
              <a:t>PLAYER/COACH REGISTRATION DATA MUST BE SUBMITTED TO LL BEFORE YOUR LEAGUE SAFETY PLAN IS APPROVED</a:t>
            </a:r>
          </a:p>
        </p:txBody>
      </p:sp>
    </p:spTree>
    <p:extLst>
      <p:ext uri="{BB962C8B-B14F-4D97-AF65-F5344CB8AC3E}">
        <p14:creationId xmlns:p14="http://schemas.microsoft.com/office/powerpoint/2010/main" val="1044182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A97E7-1F85-B642-8687-2AA799F85ACD}"/>
              </a:ext>
            </a:extLst>
          </p:cNvPr>
          <p:cNvSpPr>
            <a:spLocks noGrp="1"/>
          </p:cNvSpPr>
          <p:nvPr>
            <p:ph type="title"/>
          </p:nvPr>
        </p:nvSpPr>
        <p:spPr/>
        <p:txBody>
          <a:bodyPr/>
          <a:lstStyle/>
          <a:p>
            <a:r>
              <a:rPr lang="en-US" dirty="0"/>
              <a:t>#15 SURVEY QUESTION</a:t>
            </a:r>
          </a:p>
        </p:txBody>
      </p:sp>
      <p:sp>
        <p:nvSpPr>
          <p:cNvPr id="3" name="Content Placeholder 2">
            <a:extLst>
              <a:ext uri="{FF2B5EF4-FFF2-40B4-BE49-F238E27FC236}">
                <a16:creationId xmlns:a16="http://schemas.microsoft.com/office/drawing/2014/main" id="{E009557D-EEF8-F14B-B9BA-0347226ADF29}"/>
              </a:ext>
            </a:extLst>
          </p:cNvPr>
          <p:cNvSpPr>
            <a:spLocks noGrp="1"/>
          </p:cNvSpPr>
          <p:nvPr>
            <p:ph idx="1"/>
          </p:nvPr>
        </p:nvSpPr>
        <p:spPr/>
        <p:txBody>
          <a:bodyPr/>
          <a:lstStyle/>
          <a:p>
            <a:r>
              <a:rPr lang="en-US" dirty="0"/>
              <a:t>EACH YEAR, A SURVEY QUESTION IS POSED BY LITTLE LEAGUE</a:t>
            </a:r>
          </a:p>
          <a:p>
            <a:r>
              <a:rPr lang="en-US" dirty="0"/>
              <a:t>2020: Is your league aware of Abuse Awareness training provided by USA Baseball and SafeSport? PROVIDE DATA ON THE NUMBER OF COACHES WHO COMPLETED THE TRAINING</a:t>
            </a:r>
          </a:p>
          <a:p>
            <a:r>
              <a:rPr lang="en-US" dirty="0"/>
              <a:t>FYI, ABUSE AWARENESS TRAINING WAS REQUIRED BY EACH CA D-33 LEAGUE FOR ALL COACHES, MANAGERS AND BOARD MEMBERS ;AST SEASON</a:t>
            </a:r>
          </a:p>
          <a:p>
            <a:r>
              <a:rPr lang="en-US" dirty="0"/>
              <a:t>2021 SURVEY QUESTION HAS NOT YET BEEN RELEASED, SHOULD BE AVAILABLE IN EARLY DECEMBER, THE SOONEST LEAGUE SAFETY PLANS CAN BE SUBMITTED FOR NEXT YEAR</a:t>
            </a:r>
          </a:p>
          <a:p>
            <a:endParaRPr lang="en-US" dirty="0"/>
          </a:p>
        </p:txBody>
      </p:sp>
    </p:spTree>
    <p:extLst>
      <p:ext uri="{BB962C8B-B14F-4D97-AF65-F5344CB8AC3E}">
        <p14:creationId xmlns:p14="http://schemas.microsoft.com/office/powerpoint/2010/main" val="2449207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0A8DB-B595-A145-A7D3-CDEABDFCBFED}"/>
              </a:ext>
            </a:extLst>
          </p:cNvPr>
          <p:cNvSpPr>
            <a:spLocks noGrp="1"/>
          </p:cNvSpPr>
          <p:nvPr>
            <p:ph type="title"/>
          </p:nvPr>
        </p:nvSpPr>
        <p:spPr/>
        <p:txBody>
          <a:bodyPr/>
          <a:lstStyle/>
          <a:p>
            <a:r>
              <a:rPr lang="en-US" dirty="0"/>
              <a:t>WHY WRITE A SAFETY PLAN?</a:t>
            </a:r>
          </a:p>
        </p:txBody>
      </p:sp>
      <p:sp>
        <p:nvSpPr>
          <p:cNvPr id="3" name="Content Placeholder 2">
            <a:extLst>
              <a:ext uri="{FF2B5EF4-FFF2-40B4-BE49-F238E27FC236}">
                <a16:creationId xmlns:a16="http://schemas.microsoft.com/office/drawing/2014/main" id="{9BC5251A-2ED0-BF4E-9CF4-FA74D18651B6}"/>
              </a:ext>
            </a:extLst>
          </p:cNvPr>
          <p:cNvSpPr>
            <a:spLocks noGrp="1"/>
          </p:cNvSpPr>
          <p:nvPr>
            <p:ph idx="1"/>
          </p:nvPr>
        </p:nvSpPr>
        <p:spPr/>
        <p:txBody>
          <a:bodyPr/>
          <a:lstStyle/>
          <a:p>
            <a:r>
              <a:rPr lang="en-US" dirty="0"/>
              <a:t>LEAGUES WITH SAFETY PLANS IN PLACE EXPERIENCE FEWER INJURIES OVER THE COURSE OF THE SEASON THAN LEAGUES WITHOUT A SAFETY PLAN. LITTLE LEAGUE KNOWS THIS IS TRUE VIA ACCIDENT STATISTICS</a:t>
            </a:r>
          </a:p>
          <a:p>
            <a:r>
              <a:rPr lang="en-US" dirty="0"/>
              <a:t>YOU GET A MONETARY BREAK ON YOUR LL INSURANCE THROUGH TIMELY SUBMISSION OF YOUR SAFETY PLAN</a:t>
            </a:r>
          </a:p>
          <a:p>
            <a:r>
              <a:rPr lang="en-US" dirty="0"/>
              <a:t>WRITING AND REVIEWING THE SAFETY PLAN HELPS YOU BECOME MORE FAMILIAR WITH YOUR FACILITY FROM A SAFETY POINT OF VIEW AND AWARE OF POTENTIAL ISSUES YOU CAN ACT TO HEAD OFF…</a:t>
            </a:r>
          </a:p>
          <a:p>
            <a:r>
              <a:rPr lang="en-US" dirty="0"/>
              <a:t>BY BEING THE FACE OF YOUR SAFETY PLAN YOU CAN GAIN AUTHORITY IN THE EYES OF OTHERS</a:t>
            </a:r>
          </a:p>
          <a:p>
            <a:r>
              <a:rPr lang="en-US" dirty="0"/>
              <a:t>THINK PROACTIVE VERSUS REACTIVE (WHICH IS A LOT MORE WORK)</a:t>
            </a:r>
          </a:p>
        </p:txBody>
      </p:sp>
    </p:spTree>
    <p:extLst>
      <p:ext uri="{BB962C8B-B14F-4D97-AF65-F5344CB8AC3E}">
        <p14:creationId xmlns:p14="http://schemas.microsoft.com/office/powerpoint/2010/main" val="637421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98BF3-3A9E-F144-A4AC-0DE33BA59882}"/>
              </a:ext>
            </a:extLst>
          </p:cNvPr>
          <p:cNvSpPr>
            <a:spLocks noGrp="1"/>
          </p:cNvSpPr>
          <p:nvPr>
            <p:ph type="title"/>
          </p:nvPr>
        </p:nvSpPr>
        <p:spPr/>
        <p:txBody>
          <a:bodyPr/>
          <a:lstStyle/>
          <a:p>
            <a:r>
              <a:rPr lang="en-US" dirty="0"/>
              <a:t>2021MODEL SAFETY PLAN</a:t>
            </a:r>
          </a:p>
        </p:txBody>
      </p:sp>
      <p:sp>
        <p:nvSpPr>
          <p:cNvPr id="3" name="Content Placeholder 2">
            <a:extLst>
              <a:ext uri="{FF2B5EF4-FFF2-40B4-BE49-F238E27FC236}">
                <a16:creationId xmlns:a16="http://schemas.microsoft.com/office/drawing/2014/main" id="{F28FC591-138C-2348-80C8-100D427A599E}"/>
              </a:ext>
            </a:extLst>
          </p:cNvPr>
          <p:cNvSpPr>
            <a:spLocks noGrp="1"/>
          </p:cNvSpPr>
          <p:nvPr>
            <p:ph idx="1"/>
          </p:nvPr>
        </p:nvSpPr>
        <p:spPr/>
        <p:txBody>
          <a:bodyPr>
            <a:normAutofit lnSpcReduction="10000"/>
          </a:bodyPr>
          <a:lstStyle/>
          <a:p>
            <a:r>
              <a:rPr lang="en-US" dirty="0"/>
              <a:t>AS SOON AS LITTLE LEAGUE FINALIZES AND PUBLISHES THE REQUIREMENTS FOR A LEAGUE SAFETY PLAN FOR 2021, I WILL DEVELOP AND POST ON THE NEW CA DISTRICT 33 LITTLE LEAGUE WEBSITE A MODEL SAFETY PLAN FOR 2021</a:t>
            </a:r>
          </a:p>
          <a:p>
            <a:r>
              <a:rPr lang="en-US" dirty="0"/>
              <a:t>EACH YEAR I CAREFULLY REVIEW THE CURRENT SAFETY PLAN AND LOOK AT WHETHER THE LANGUAGE CAN BE MODERNIZED OR IN SOME CASES, SIMPLIFIED</a:t>
            </a:r>
          </a:p>
          <a:p>
            <a:r>
              <a:rPr lang="en-US" dirty="0"/>
              <a:t>THIS YEAR WILL INCLUDE A STATEMENT ABOUT ADHERING TO STATE, COUNTY AND LOCAL GUIDELINES FOR COVID19, AMONG OTHER CHANGES.</a:t>
            </a:r>
          </a:p>
          <a:p>
            <a:r>
              <a:rPr lang="en-US" dirty="0"/>
              <a:t>ANY LEAGUE MAY USE THE MODEL SAFETY PLAN AS A STARTING POINT AND CHANGE IT TO FIT THEIR LEAGUE OR, DEVELOP THEIR OWN LEAGUE SAFETY PLAN</a:t>
            </a:r>
          </a:p>
        </p:txBody>
      </p:sp>
    </p:spTree>
    <p:extLst>
      <p:ext uri="{BB962C8B-B14F-4D97-AF65-F5344CB8AC3E}">
        <p14:creationId xmlns:p14="http://schemas.microsoft.com/office/powerpoint/2010/main" val="2644696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C8788-5D0F-DE47-9F1F-4B68B587D189}"/>
              </a:ext>
            </a:extLst>
          </p:cNvPr>
          <p:cNvSpPr>
            <a:spLocks noGrp="1"/>
          </p:cNvSpPr>
          <p:nvPr>
            <p:ph type="title"/>
          </p:nvPr>
        </p:nvSpPr>
        <p:spPr/>
        <p:txBody>
          <a:bodyPr/>
          <a:lstStyle/>
          <a:p>
            <a:r>
              <a:rPr lang="en-US" dirty="0"/>
              <a:t>LEAGUE SAFETY PLAN DUE DATES</a:t>
            </a:r>
          </a:p>
        </p:txBody>
      </p:sp>
      <p:sp>
        <p:nvSpPr>
          <p:cNvPr id="3" name="Content Placeholder 2">
            <a:extLst>
              <a:ext uri="{FF2B5EF4-FFF2-40B4-BE49-F238E27FC236}">
                <a16:creationId xmlns:a16="http://schemas.microsoft.com/office/drawing/2014/main" id="{E7CAAE74-CDB6-DC4A-B8B1-1C29A18116EB}"/>
              </a:ext>
            </a:extLst>
          </p:cNvPr>
          <p:cNvSpPr>
            <a:spLocks noGrp="1"/>
          </p:cNvSpPr>
          <p:nvPr>
            <p:ph idx="1"/>
          </p:nvPr>
        </p:nvSpPr>
        <p:spPr/>
        <p:txBody>
          <a:bodyPr>
            <a:normAutofit lnSpcReduction="10000"/>
          </a:bodyPr>
          <a:lstStyle/>
          <a:p>
            <a:r>
              <a:rPr lang="en-US" dirty="0"/>
              <a:t>LITTLE LEAGUE ASKS THAT YOU SUBMIT A DIGITAL COPY OF YOUR LEAGUE’S SAFTY PLAN TO CA DISTRICT 33 AS WELL AS TO THEM</a:t>
            </a:r>
          </a:p>
          <a:p>
            <a:r>
              <a:rPr lang="en-US" dirty="0"/>
              <a:t>IF YOU SUBMIT TO ME AHEAD, I LOOK FOR DATE DISCREPANCIES, AWKWARD LANGUAGE OR MISSING DETAILS</a:t>
            </a:r>
          </a:p>
          <a:p>
            <a:r>
              <a:rPr lang="en-US" dirty="0"/>
              <a:t>LEAGUE SAFETY PLANS SHOULD BE SUBMITTED TO CA DISTRICT 33 BY THE JANUARY DISTRICT MEETING, THE FIRST THURSDAY IN JANUARY</a:t>
            </a:r>
          </a:p>
          <a:p>
            <a:r>
              <a:rPr lang="en-US" dirty="0"/>
              <a:t>YOUR SAFETY PLAN SHOULD BE IN PLACE (SUBMITTED AND APPROVED) BY THE TIME ANY PLAYER TRYOUTS START</a:t>
            </a:r>
          </a:p>
          <a:p>
            <a:r>
              <a:rPr lang="en-US" dirty="0"/>
              <a:t>TREAT FEBRUARY 1</a:t>
            </a:r>
            <a:r>
              <a:rPr lang="en-US" baseline="30000" dirty="0"/>
              <a:t>ST</a:t>
            </a:r>
            <a:r>
              <a:rPr lang="en-US" dirty="0"/>
              <a:t> AS THE LATEST DEADLINE FOR SAFETY PLAN SUBMISSION</a:t>
            </a:r>
          </a:p>
          <a:p>
            <a:r>
              <a:rPr lang="en-US" dirty="0"/>
              <a:t>I AM AVAILABLE TO HELP YOU DEVELOP YOUR PLAN. OUR DISTRICT IS AT 100% SUBMISSION FOR 20 YEARS, 18 UNDER MY WATCH</a:t>
            </a:r>
          </a:p>
        </p:txBody>
      </p:sp>
    </p:spTree>
    <p:extLst>
      <p:ext uri="{BB962C8B-B14F-4D97-AF65-F5344CB8AC3E}">
        <p14:creationId xmlns:p14="http://schemas.microsoft.com/office/powerpoint/2010/main" val="134521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5961B-3373-A542-A0C0-363E7105321E}"/>
              </a:ext>
            </a:extLst>
          </p:cNvPr>
          <p:cNvSpPr>
            <a:spLocks noGrp="1"/>
          </p:cNvSpPr>
          <p:nvPr>
            <p:ph type="title"/>
          </p:nvPr>
        </p:nvSpPr>
        <p:spPr/>
        <p:txBody>
          <a:bodyPr/>
          <a:lstStyle/>
          <a:p>
            <a:r>
              <a:rPr lang="en-US" dirty="0"/>
              <a:t>SAFETY PLAN INFORMATION</a:t>
            </a:r>
          </a:p>
        </p:txBody>
      </p:sp>
      <p:sp>
        <p:nvSpPr>
          <p:cNvPr id="3" name="Content Placeholder 2">
            <a:extLst>
              <a:ext uri="{FF2B5EF4-FFF2-40B4-BE49-F238E27FC236}">
                <a16:creationId xmlns:a16="http://schemas.microsoft.com/office/drawing/2014/main" id="{BB23EBA5-F2C1-FF4C-9456-7ADCD255F72D}"/>
              </a:ext>
            </a:extLst>
          </p:cNvPr>
          <p:cNvSpPr>
            <a:spLocks noGrp="1"/>
          </p:cNvSpPr>
          <p:nvPr>
            <p:ph idx="1"/>
          </p:nvPr>
        </p:nvSpPr>
        <p:spPr/>
        <p:txBody>
          <a:bodyPr/>
          <a:lstStyle/>
          <a:p>
            <a:r>
              <a:rPr lang="en-US" dirty="0"/>
              <a:t>15 LL REQUIREMENTS FOR A LEAGUE SAFETY PLAN</a:t>
            </a:r>
          </a:p>
          <a:p>
            <a:r>
              <a:rPr lang="en-US" dirty="0"/>
              <a:t>DEVELOPING A SAFETY PLAN RAISES SAFETY AWARENESS</a:t>
            </a:r>
          </a:p>
          <a:p>
            <a:r>
              <a:rPr lang="en-US" dirty="0"/>
              <a:t>HAVING A SAFETY PLAN GIVES A REFERENCE POINT FOR IMPORTANT INFORMATION</a:t>
            </a:r>
          </a:p>
          <a:p>
            <a:r>
              <a:rPr lang="en-US" dirty="0"/>
              <a:t>SEVERAL INSURANCE FORMS AND INSURANCE CLAIM INFORMATION SHOULD SUPPORT THE SAFETY PLAN</a:t>
            </a:r>
          </a:p>
          <a:p>
            <a:r>
              <a:rPr lang="en-US" dirty="0"/>
              <a:t>THERE ARE NUMEROUS POSTERS AVAILABLE TO ENHANCE SAFETY AWARENESS IN YOUR FACILITY</a:t>
            </a:r>
          </a:p>
          <a:p>
            <a:r>
              <a:rPr lang="en-US" dirty="0"/>
              <a:t>BY BEING SAFETY AWARE, YOU CREATE AN ATMOSPHERE WHERE ALL INVOLVED, ESPECIALLY THE PLAYERS, CAN ENJOY THEMSELVES</a:t>
            </a:r>
          </a:p>
        </p:txBody>
      </p:sp>
    </p:spTree>
    <p:extLst>
      <p:ext uri="{BB962C8B-B14F-4D97-AF65-F5344CB8AC3E}">
        <p14:creationId xmlns:p14="http://schemas.microsoft.com/office/powerpoint/2010/main" val="2715874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E99D1-E3C2-834C-A969-3F71FEAA0EF3}"/>
              </a:ext>
            </a:extLst>
          </p:cNvPr>
          <p:cNvSpPr>
            <a:spLocks noGrp="1"/>
          </p:cNvSpPr>
          <p:nvPr>
            <p:ph type="title"/>
          </p:nvPr>
        </p:nvSpPr>
        <p:spPr/>
        <p:txBody>
          <a:bodyPr/>
          <a:lstStyle/>
          <a:p>
            <a:r>
              <a:rPr lang="en-US" dirty="0"/>
              <a:t>REQUIREMENT #1: SAFETY OFFICER</a:t>
            </a:r>
          </a:p>
        </p:txBody>
      </p:sp>
      <p:sp>
        <p:nvSpPr>
          <p:cNvPr id="3" name="Content Placeholder 2">
            <a:extLst>
              <a:ext uri="{FF2B5EF4-FFF2-40B4-BE49-F238E27FC236}">
                <a16:creationId xmlns:a16="http://schemas.microsoft.com/office/drawing/2014/main" id="{321A48B2-3844-DE42-BE65-2B7D8FF40AD2}"/>
              </a:ext>
            </a:extLst>
          </p:cNvPr>
          <p:cNvSpPr>
            <a:spLocks noGrp="1"/>
          </p:cNvSpPr>
          <p:nvPr>
            <p:ph idx="1"/>
          </p:nvPr>
        </p:nvSpPr>
        <p:spPr>
          <a:xfrm>
            <a:off x="1336992" y="1778599"/>
            <a:ext cx="8946541" cy="1218602"/>
          </a:xfrm>
        </p:spPr>
        <p:txBody>
          <a:bodyPr>
            <a:noAutofit/>
          </a:bodyPr>
          <a:lstStyle/>
          <a:p>
            <a:r>
              <a:rPr lang="en-US" dirty="0"/>
              <a:t>ACTIVE SAFETY OFFICER ON FILE WITH LITTLE LEAGUE (Data Center)</a:t>
            </a:r>
          </a:p>
          <a:p>
            <a:r>
              <a:rPr lang="en-US" dirty="0"/>
              <a:t>LIST SAFETY OFFICER CONTACT INFO IN SAFETY PLAN</a:t>
            </a:r>
          </a:p>
          <a:p>
            <a:r>
              <a:rPr lang="en-US" dirty="0"/>
              <a:t>YOU WILL BE THE FIRST PERSON TURNED TO IN THE EVENT OF AN INJURY</a:t>
            </a:r>
          </a:p>
          <a:p>
            <a:r>
              <a:rPr lang="en-US" dirty="0"/>
              <a:t>YOU MAY CONSULT WITH OTHER BOARD MEMBERS ON NEXT STEPS</a:t>
            </a:r>
          </a:p>
          <a:p>
            <a:r>
              <a:rPr lang="en-US" dirty="0"/>
              <a:t>YOU MAY ALSO CONSULT WITH ME. I AM HERE TO HELP!</a:t>
            </a:r>
          </a:p>
        </p:txBody>
      </p:sp>
    </p:spTree>
    <p:extLst>
      <p:ext uri="{BB962C8B-B14F-4D97-AF65-F5344CB8AC3E}">
        <p14:creationId xmlns:p14="http://schemas.microsoft.com/office/powerpoint/2010/main" val="8350356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9A4CA-8A7E-AE43-8373-3330D1C6D683}"/>
              </a:ext>
            </a:extLst>
          </p:cNvPr>
          <p:cNvSpPr>
            <a:spLocks noGrp="1"/>
          </p:cNvSpPr>
          <p:nvPr>
            <p:ph type="title"/>
          </p:nvPr>
        </p:nvSpPr>
        <p:spPr/>
        <p:txBody>
          <a:bodyPr/>
          <a:lstStyle/>
          <a:p>
            <a:r>
              <a:rPr lang="en-US" dirty="0"/>
              <a:t>#2: SAFETY MANUAL DISTRIBUTION</a:t>
            </a:r>
          </a:p>
        </p:txBody>
      </p:sp>
      <p:sp>
        <p:nvSpPr>
          <p:cNvPr id="3" name="Content Placeholder 2">
            <a:extLst>
              <a:ext uri="{FF2B5EF4-FFF2-40B4-BE49-F238E27FC236}">
                <a16:creationId xmlns:a16="http://schemas.microsoft.com/office/drawing/2014/main" id="{CC5F7374-A47D-5C4D-9B51-2682B6966828}"/>
              </a:ext>
            </a:extLst>
          </p:cNvPr>
          <p:cNvSpPr>
            <a:spLocks noGrp="1"/>
          </p:cNvSpPr>
          <p:nvPr>
            <p:ph idx="1"/>
          </p:nvPr>
        </p:nvSpPr>
        <p:spPr/>
        <p:txBody>
          <a:bodyPr/>
          <a:lstStyle/>
          <a:p>
            <a:r>
              <a:rPr lang="en-US" dirty="0"/>
              <a:t>PUBLISH AND DISTRIBUTE SAFETY MANUAL TO VOLUNTEERS</a:t>
            </a:r>
          </a:p>
          <a:p>
            <a:r>
              <a:rPr lang="en-US" dirty="0"/>
              <a:t>MAY USE LEAGUE WEBSITE FOR GENERAL DISTRIBUTION- BOARD MEMBERS, LEAGUE MEMBERSHIP, UMPIRES… YOU MUST EMAIL A WEBSITE LINK TO ALL RELEVANT PERSONNEL</a:t>
            </a:r>
          </a:p>
          <a:p>
            <a:r>
              <a:rPr lang="en-US" dirty="0"/>
              <a:t>TEAMS, EQUIPMENT/MAINTENANCE FACILITIES, SCOREBOOTHS AND SNACK BAR SHOULD HAVE PRINTED COPIES FOR REFERENCE</a:t>
            </a:r>
          </a:p>
          <a:p>
            <a:r>
              <a:rPr lang="en-US" dirty="0"/>
              <a:t>PRINTED COPIES OF YOUR LEAGUE SAFETY MANUAL ARE REQUIRED FOR CA DISTRICT 33 TOURNAMENT PARTICIPATION- ONE MANUAL WITH EACH TEAM PARTICIPATING</a:t>
            </a:r>
          </a:p>
          <a:p>
            <a:r>
              <a:rPr lang="en-US" dirty="0"/>
              <a:t>SHARE A DIGITAL COPY WITH THE DISTRICT SAFETY OFFICER</a:t>
            </a:r>
          </a:p>
        </p:txBody>
      </p:sp>
    </p:spTree>
    <p:extLst>
      <p:ext uri="{BB962C8B-B14F-4D97-AF65-F5344CB8AC3E}">
        <p14:creationId xmlns:p14="http://schemas.microsoft.com/office/powerpoint/2010/main" val="602192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0CD70-DD07-0E42-A139-D752F104678A}"/>
              </a:ext>
            </a:extLst>
          </p:cNvPr>
          <p:cNvSpPr>
            <a:spLocks noGrp="1"/>
          </p:cNvSpPr>
          <p:nvPr>
            <p:ph type="title"/>
          </p:nvPr>
        </p:nvSpPr>
        <p:spPr/>
        <p:txBody>
          <a:bodyPr/>
          <a:lstStyle/>
          <a:p>
            <a:r>
              <a:rPr lang="en-US" dirty="0"/>
              <a:t>#3 EMERGENCY PLAN </a:t>
            </a:r>
          </a:p>
        </p:txBody>
      </p:sp>
      <p:sp>
        <p:nvSpPr>
          <p:cNvPr id="3" name="Content Placeholder 2">
            <a:extLst>
              <a:ext uri="{FF2B5EF4-FFF2-40B4-BE49-F238E27FC236}">
                <a16:creationId xmlns:a16="http://schemas.microsoft.com/office/drawing/2014/main" id="{36FB5720-DCCB-CE45-8E70-3B86D7CB1B2D}"/>
              </a:ext>
            </a:extLst>
          </p:cNvPr>
          <p:cNvSpPr>
            <a:spLocks noGrp="1"/>
          </p:cNvSpPr>
          <p:nvPr>
            <p:ph idx="1"/>
          </p:nvPr>
        </p:nvSpPr>
        <p:spPr/>
        <p:txBody>
          <a:bodyPr/>
          <a:lstStyle/>
          <a:p>
            <a:r>
              <a:rPr lang="en-US" dirty="0"/>
              <a:t>POST AND LIST EMERGENCY PHONE NUMBERS- POLICE, FIRE DEPARTMENT, POISON CONTROL…</a:t>
            </a:r>
          </a:p>
          <a:p>
            <a:r>
              <a:rPr lang="en-US" dirty="0"/>
              <a:t>LIST  KEY LEAGUE OFFICIAL’S CONTACT INFORMATION- CELL PHONE AND EMAIL- PRESIDENT, VP, SAFETY OFFICER, PLAYER AGENT(S), CAN INCLUDE ALL BOARD MEMBERS</a:t>
            </a:r>
          </a:p>
          <a:p>
            <a:r>
              <a:rPr lang="en-US" dirty="0"/>
              <a:t>CONTACT LEAGUE SAFETY OFFICER OR PRESIDENT TO REPORT AND BEGIN TRACKING INJURIES</a:t>
            </a:r>
          </a:p>
          <a:p>
            <a:endParaRPr lang="en-US" dirty="0"/>
          </a:p>
        </p:txBody>
      </p:sp>
    </p:spTree>
    <p:extLst>
      <p:ext uri="{BB962C8B-B14F-4D97-AF65-F5344CB8AC3E}">
        <p14:creationId xmlns:p14="http://schemas.microsoft.com/office/powerpoint/2010/main" val="129909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B41EE-344F-3C42-ACE9-D2E4E09A027B}"/>
              </a:ext>
            </a:extLst>
          </p:cNvPr>
          <p:cNvSpPr>
            <a:spLocks noGrp="1"/>
          </p:cNvSpPr>
          <p:nvPr>
            <p:ph type="title"/>
          </p:nvPr>
        </p:nvSpPr>
        <p:spPr/>
        <p:txBody>
          <a:bodyPr/>
          <a:lstStyle/>
          <a:p>
            <a:r>
              <a:rPr lang="en-US" dirty="0"/>
              <a:t>#4 VOLUNTEER APPLICATION</a:t>
            </a:r>
          </a:p>
        </p:txBody>
      </p:sp>
      <p:sp>
        <p:nvSpPr>
          <p:cNvPr id="3" name="Content Placeholder 2">
            <a:extLst>
              <a:ext uri="{FF2B5EF4-FFF2-40B4-BE49-F238E27FC236}">
                <a16:creationId xmlns:a16="http://schemas.microsoft.com/office/drawing/2014/main" id="{2C447803-718B-6B42-8D80-C8CFF3E01B32}"/>
              </a:ext>
            </a:extLst>
          </p:cNvPr>
          <p:cNvSpPr>
            <a:spLocks noGrp="1"/>
          </p:cNvSpPr>
          <p:nvPr>
            <p:ph idx="1"/>
          </p:nvPr>
        </p:nvSpPr>
        <p:spPr/>
        <p:txBody>
          <a:bodyPr/>
          <a:lstStyle/>
          <a:p>
            <a:r>
              <a:rPr lang="en-US" dirty="0"/>
              <a:t>VOLUNTEERS MAY FILL OUT THE CURRENT YEAR’S VOLUNTEER APP</a:t>
            </a:r>
          </a:p>
          <a:p>
            <a:r>
              <a:rPr lang="en-US" dirty="0"/>
              <a:t>MUST BE DONE EVERY YEAR, BEGINNING ON JANUARY 1</a:t>
            </a:r>
            <a:r>
              <a:rPr lang="en-US" baseline="30000" dirty="0"/>
              <a:t>st</a:t>
            </a:r>
            <a:r>
              <a:rPr lang="en-US" dirty="0"/>
              <a:t>. </a:t>
            </a:r>
          </a:p>
          <a:p>
            <a:r>
              <a:rPr lang="en-US" dirty="0"/>
              <a:t>THIS YEAR’S VOLUNTEER APPLICATION EXPIRES DECEMBER 31</a:t>
            </a:r>
            <a:r>
              <a:rPr lang="en-US" baseline="30000" dirty="0"/>
              <a:t>st</a:t>
            </a:r>
            <a:endParaRPr lang="en-US" dirty="0"/>
          </a:p>
          <a:p>
            <a:r>
              <a:rPr lang="en-US" dirty="0"/>
              <a:t>THIS PROCESS MAY BE DONE ONLINE VIA JDP, PROVIDED YOU HAVE VERIFIED THE ACCURATE SPELLING OF THE PROSPECTIVE VOLUNTEER’S FULL NAME ON A GOVERNMENT ISSUED PHOTO ID AND HAVE AN EMAIL ADDRESS FOR THE INDIVIDUAL.</a:t>
            </a:r>
          </a:p>
          <a:p>
            <a:r>
              <a:rPr lang="en-US" dirty="0"/>
              <a:t>JDP WILL TAKE THE NAME AND EMAIL AND PROMPT THE INDIVIDUAL TO COMPLETE THE VOLUNTEER APPLICATION ONLINE</a:t>
            </a:r>
          </a:p>
          <a:p>
            <a:r>
              <a:rPr lang="en-US" dirty="0"/>
              <a:t>A DESIGNATED LEAGUE OFFICIAL IS ABLE TO TRACK THE PROCESS</a:t>
            </a:r>
          </a:p>
        </p:txBody>
      </p:sp>
    </p:spTree>
    <p:extLst>
      <p:ext uri="{BB962C8B-B14F-4D97-AF65-F5344CB8AC3E}">
        <p14:creationId xmlns:p14="http://schemas.microsoft.com/office/powerpoint/2010/main" val="3750993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B9DEE-21AD-BC47-94E9-5C12D865B80A}"/>
              </a:ext>
            </a:extLst>
          </p:cNvPr>
          <p:cNvSpPr>
            <a:spLocks noGrp="1"/>
          </p:cNvSpPr>
          <p:nvPr>
            <p:ph type="title"/>
          </p:nvPr>
        </p:nvSpPr>
        <p:spPr/>
        <p:txBody>
          <a:bodyPr/>
          <a:lstStyle/>
          <a:p>
            <a:r>
              <a:rPr lang="en-US" dirty="0"/>
              <a:t>VOLUNTEER PARTICIPATION</a:t>
            </a:r>
          </a:p>
        </p:txBody>
      </p:sp>
      <p:sp>
        <p:nvSpPr>
          <p:cNvPr id="3" name="Content Placeholder 2">
            <a:extLst>
              <a:ext uri="{FF2B5EF4-FFF2-40B4-BE49-F238E27FC236}">
                <a16:creationId xmlns:a16="http://schemas.microsoft.com/office/drawing/2014/main" id="{17E6E9B9-0FDE-3D4B-872C-5E44FCF5F75A}"/>
              </a:ext>
            </a:extLst>
          </p:cNvPr>
          <p:cNvSpPr>
            <a:spLocks noGrp="1"/>
          </p:cNvSpPr>
          <p:nvPr>
            <p:ph idx="1"/>
          </p:nvPr>
        </p:nvSpPr>
        <p:spPr/>
        <p:txBody>
          <a:bodyPr/>
          <a:lstStyle/>
          <a:p>
            <a:r>
              <a:rPr lang="en-US" dirty="0"/>
              <a:t>NO INDIVIDUAL MAY PARTICIPATE IN LEAGUE ACTIVITIES, INCLUDING TRYOUTS, PRACTICES OR GAMES WITHOUT HAVING SUBMITTED AND PASSED A BACKGROUND CHECK</a:t>
            </a:r>
          </a:p>
          <a:p>
            <a:r>
              <a:rPr lang="en-US" dirty="0"/>
              <a:t>“PRACTICE COACHES” MUST ALSO PASS A BACKGROUND CHECK, EVEN IF THEY DO NOT INTEND TO COACH DURING GAMES</a:t>
            </a:r>
          </a:p>
          <a:p>
            <a:r>
              <a:rPr lang="en-US" dirty="0"/>
              <a:t>ANY VOLUNTEERS OR HIRED WORKERSWHO PROVIDE REGULAR SERVICE TO THE LEAGUE AND/OR HAVE REPETITIVE ACCESS TO OR CONTACT WITH PLAYERS OR TEAMS MUST BE BACKGROUND CHECKED</a:t>
            </a:r>
          </a:p>
          <a:p>
            <a:r>
              <a:rPr lang="en-US" dirty="0"/>
              <a:t>THIS INCLUDES: LEAGUE OFFICIALS, COACHES, UMPIRES, TEAM PARENTS, REPEAT GAME SCORERS, REPEAT SNACK BAR WORKERS…</a:t>
            </a:r>
          </a:p>
        </p:txBody>
      </p:sp>
    </p:spTree>
    <p:extLst>
      <p:ext uri="{BB962C8B-B14F-4D97-AF65-F5344CB8AC3E}">
        <p14:creationId xmlns:p14="http://schemas.microsoft.com/office/powerpoint/2010/main" val="2078540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ABD3B-C3B7-A543-9DA5-7D4C81AEE118}"/>
              </a:ext>
            </a:extLst>
          </p:cNvPr>
          <p:cNvSpPr>
            <a:spLocks noGrp="1"/>
          </p:cNvSpPr>
          <p:nvPr>
            <p:ph type="title"/>
          </p:nvPr>
        </p:nvSpPr>
        <p:spPr/>
        <p:txBody>
          <a:bodyPr/>
          <a:lstStyle/>
          <a:p>
            <a:r>
              <a:rPr lang="en-US" dirty="0"/>
              <a:t>#5 FUNDAMENTALS TRAINING</a:t>
            </a:r>
          </a:p>
        </p:txBody>
      </p:sp>
      <p:sp>
        <p:nvSpPr>
          <p:cNvPr id="3" name="Content Placeholder 2">
            <a:extLst>
              <a:ext uri="{FF2B5EF4-FFF2-40B4-BE49-F238E27FC236}">
                <a16:creationId xmlns:a16="http://schemas.microsoft.com/office/drawing/2014/main" id="{9FFE71B0-2FF5-BA48-9834-9A7FB2606A82}"/>
              </a:ext>
            </a:extLst>
          </p:cNvPr>
          <p:cNvSpPr>
            <a:spLocks noGrp="1"/>
          </p:cNvSpPr>
          <p:nvPr>
            <p:ph idx="1"/>
          </p:nvPr>
        </p:nvSpPr>
        <p:spPr/>
        <p:txBody>
          <a:bodyPr>
            <a:normAutofit lnSpcReduction="10000"/>
          </a:bodyPr>
          <a:lstStyle/>
          <a:p>
            <a:r>
              <a:rPr lang="en-US" dirty="0"/>
              <a:t>ONE COACH OR MANAGER FROM EACH TEAM MUST ATTEND A QUALIFIED “COACHES” FUNDAMENTALS TRAINING EACH YEAR</a:t>
            </a:r>
          </a:p>
          <a:p>
            <a:r>
              <a:rPr lang="en-US" dirty="0"/>
              <a:t>HAVING ATTENDED, THE COACH IS QUALIFIED FOR THIS SEASON AND THE NEXT TWO SEASONS. THIS IS TRACKED ON THE CA DISTRICT 33 WEBSITE. </a:t>
            </a:r>
          </a:p>
          <a:p>
            <a:r>
              <a:rPr lang="en-US" dirty="0"/>
              <a:t>ONLY CA DISTRICT 33 APPROVED CLINICS WILL BE COUNTED</a:t>
            </a:r>
          </a:p>
          <a:p>
            <a:r>
              <a:rPr lang="en-US" dirty="0"/>
              <a:t>YOUR SAFETY MANUAL MUST LIST TWO FUNDAMENTALS CLINIC DATES FOR THE UPCOMING SEASON</a:t>
            </a:r>
          </a:p>
          <a:p>
            <a:r>
              <a:rPr lang="en-US" dirty="0"/>
              <a:t>WITH ADVANCE CA DISTRICT 33 APPROVAL, LEAGUES MAY HOST FUNDAMENTALS CLINICS FOR THEIR LEAGUE AND OTHER LEAGUES IN THE DISTRICT. PARTICIPANTS MUST HAVE PASSED BACKGROUND CHECKS AND BE REGISTERED WITH LL VIA THE DATA CENTER</a:t>
            </a:r>
          </a:p>
        </p:txBody>
      </p:sp>
    </p:spTree>
    <p:extLst>
      <p:ext uri="{BB962C8B-B14F-4D97-AF65-F5344CB8AC3E}">
        <p14:creationId xmlns:p14="http://schemas.microsoft.com/office/powerpoint/2010/main" val="11837164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{6E897557-9067-8C43-884A-DAD7146902C3}tf10001062</Template>
  <TotalTime>3370</TotalTime>
  <Words>1875</Words>
  <Application>Microsoft Macintosh PowerPoint</Application>
  <PresentationFormat>Widescreen</PresentationFormat>
  <Paragraphs>120</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 3</vt:lpstr>
      <vt:lpstr>Ion</vt:lpstr>
      <vt:lpstr>DEVELOPING A SAFETY PLAN</vt:lpstr>
      <vt:lpstr>WHY WRITE A SAFETY PLAN?</vt:lpstr>
      <vt:lpstr>SAFETY PLAN INFORMATION</vt:lpstr>
      <vt:lpstr>REQUIREMENT #1: SAFETY OFFICER</vt:lpstr>
      <vt:lpstr>#2: SAFETY MANUAL DISTRIBUTION</vt:lpstr>
      <vt:lpstr>#3 EMERGENCY PLAN </vt:lpstr>
      <vt:lpstr>#4 VOLUNTEER APPLICATION</vt:lpstr>
      <vt:lpstr>VOLUNTEER PARTICIPATION</vt:lpstr>
      <vt:lpstr>#5 FUNDAMENTALS TRAINING</vt:lpstr>
      <vt:lpstr>#6 FIRST AID/SAFETY AWARENESS</vt:lpstr>
      <vt:lpstr>#7 CHECK FIELD CONDITIONS</vt:lpstr>
      <vt:lpstr>#8 FACILITY SURVEY</vt:lpstr>
      <vt:lpstr>#9 CONCESSION STAND SAFETY</vt:lpstr>
      <vt:lpstr>#10 EQUIPMENT CHECK</vt:lpstr>
      <vt:lpstr>#11 ACCIDENT REPORTING</vt:lpstr>
      <vt:lpstr>#12 FIRST AID KITS </vt:lpstr>
      <vt:lpstr>#13 ENFORCE LITTLE LEAGUE RULES</vt:lpstr>
      <vt:lpstr>#14 PLAYER AND COACH DATA</vt:lpstr>
      <vt:lpstr>#15 SURVEY QUESTION</vt:lpstr>
      <vt:lpstr>2021MODEL SAFETY PLAN</vt:lpstr>
      <vt:lpstr>LEAGUE SAFETY PLAN DUE DATES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PLAN REQUIREMENTS </dc:title>
  <dc:creator>Stephen Taylor</dc:creator>
  <cp:lastModifiedBy>Stephen Taylor</cp:lastModifiedBy>
  <cp:revision>23</cp:revision>
  <dcterms:created xsi:type="dcterms:W3CDTF">2020-11-16T18:12:51Z</dcterms:created>
  <dcterms:modified xsi:type="dcterms:W3CDTF">2020-11-19T02:23:27Z</dcterms:modified>
</cp:coreProperties>
</file>